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1" r:id="rId3"/>
    <p:sldId id="258" r:id="rId4"/>
    <p:sldId id="269" r:id="rId5"/>
    <p:sldId id="265" r:id="rId6"/>
    <p:sldId id="270" r:id="rId7"/>
    <p:sldId id="271" r:id="rId8"/>
    <p:sldId id="272" r:id="rId9"/>
    <p:sldId id="273" r:id="rId10"/>
    <p:sldId id="274" r:id="rId11"/>
    <p:sldId id="259" r:id="rId12"/>
    <p:sldId id="262" r:id="rId13"/>
    <p:sldId id="268" r:id="rId14"/>
    <p:sldId id="277" r:id="rId15"/>
    <p:sldId id="263" r:id="rId16"/>
    <p:sldId id="278" r:id="rId17"/>
    <p:sldId id="279" r:id="rId18"/>
    <p:sldId id="264" r:id="rId19"/>
    <p:sldId id="275" r:id="rId20"/>
    <p:sldId id="276"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79087"/>
  </p:normalViewPr>
  <p:slideViewPr>
    <p:cSldViewPr snapToGrid="0" snapToObjects="1">
      <p:cViewPr varScale="1">
        <p:scale>
          <a:sx n="83" d="100"/>
          <a:sy n="83" d="100"/>
        </p:scale>
        <p:origin x="11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EF7BC2-CFF7-234C-85D9-915687171A33}" type="datetimeFigureOut">
              <a:rPr lang="en-US" smtClean="0"/>
              <a:t>4/26/16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154230-5642-2645-AD3F-95C207B31AF4}" type="slidenum">
              <a:rPr lang="en-US" smtClean="0"/>
              <a:t>‹#›</a:t>
            </a:fld>
            <a:endParaRPr lang="en-US"/>
          </a:p>
        </p:txBody>
      </p:sp>
    </p:spTree>
    <p:extLst>
      <p:ext uri="{BB962C8B-B14F-4D97-AF65-F5344CB8AC3E}">
        <p14:creationId xmlns:p14="http://schemas.microsoft.com/office/powerpoint/2010/main" val="269901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Laman</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1</a:t>
            </a:fld>
            <a:endParaRPr lang="en-US"/>
          </a:p>
        </p:txBody>
      </p:sp>
    </p:spTree>
    <p:extLst>
      <p:ext uri="{BB962C8B-B14F-4D97-AF65-F5344CB8AC3E}">
        <p14:creationId xmlns:p14="http://schemas.microsoft.com/office/powerpoint/2010/main" val="830050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aseline="0" dirty="0" smtClean="0"/>
              <a:t>This is the profile page where you can see all of your personal information, where you can simply change your settings from this button</a:t>
            </a:r>
            <a:r>
              <a:rPr lang="is-IS" baseline="0" dirty="0" smtClean="0"/>
              <a:t>…,  and update your status and location. </a:t>
            </a:r>
          </a:p>
          <a:p>
            <a:pPr algn="l"/>
            <a:endParaRPr lang="en-US" baseline="0" dirty="0" smtClean="0"/>
          </a:p>
          <a:p>
            <a:r>
              <a:rPr lang="en-US" baseline="0" dirty="0" smtClean="0"/>
              <a:t>Nathalie</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10</a:t>
            </a:fld>
            <a:endParaRPr lang="en-US"/>
          </a:p>
        </p:txBody>
      </p:sp>
    </p:spTree>
    <p:extLst>
      <p:ext uri="{BB962C8B-B14F-4D97-AF65-F5344CB8AC3E}">
        <p14:creationId xmlns:p14="http://schemas.microsoft.com/office/powerpoint/2010/main" val="1665599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how did we build this mobile app?</a:t>
            </a:r>
          </a:p>
          <a:p>
            <a:r>
              <a:rPr lang="en-US" baseline="0" dirty="0" smtClean="0"/>
              <a:t>We have actually used web technologies to build the app using HTML, CSS and JavaScript. To simplify many of the functions we have used jQuery, and we have also used jQuery Mobile for both functionality and design where jQuery Mobile provides many design features that fits for mobile development. </a:t>
            </a:r>
          </a:p>
          <a:p>
            <a:r>
              <a:rPr lang="en-US" baseline="0" dirty="0" smtClean="0"/>
              <a:t>Our chat functionality is used by using a third party SDK for JavaScript, and is being reused in the app through the newsfeed, tearoom and the private messaging.</a:t>
            </a:r>
          </a:p>
        </p:txBody>
      </p:sp>
      <p:sp>
        <p:nvSpPr>
          <p:cNvPr id="4" name="Slide Number Placeholder 3"/>
          <p:cNvSpPr>
            <a:spLocks noGrp="1"/>
          </p:cNvSpPr>
          <p:nvPr>
            <p:ph type="sldNum" sz="quarter" idx="10"/>
          </p:nvPr>
        </p:nvSpPr>
        <p:spPr/>
        <p:txBody>
          <a:bodyPr/>
          <a:lstStyle/>
          <a:p>
            <a:fld id="{28154230-5642-2645-AD3F-95C207B31AF4}" type="slidenum">
              <a:rPr lang="en-US" smtClean="0"/>
              <a:t>11</a:t>
            </a:fld>
            <a:endParaRPr lang="en-US"/>
          </a:p>
        </p:txBody>
      </p:sp>
    </p:spTree>
    <p:extLst>
      <p:ext uri="{BB962C8B-B14F-4D97-AF65-F5344CB8AC3E}">
        <p14:creationId xmlns:p14="http://schemas.microsoft.com/office/powerpoint/2010/main" val="19387283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might ask yourself, why did they build a mobile app in web technologies and how does this create a mobile app? The reason is that the client wanted the app to be cross platform, so we have therefore used Apache Cordova which is a wrapper that turns our HTML, CSS and JavaScript into native Objective C and Java code depending if you want an iOS app or an Android app.</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12</a:t>
            </a:fld>
            <a:endParaRPr lang="en-US"/>
          </a:p>
        </p:txBody>
      </p:sp>
    </p:spTree>
    <p:extLst>
      <p:ext uri="{BB962C8B-B14F-4D97-AF65-F5344CB8AC3E}">
        <p14:creationId xmlns:p14="http://schemas.microsoft.com/office/powerpoint/2010/main" val="1346771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Laman</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13</a:t>
            </a:fld>
            <a:endParaRPr lang="en-US"/>
          </a:p>
        </p:txBody>
      </p:sp>
    </p:spTree>
    <p:extLst>
      <p:ext uri="{BB962C8B-B14F-4D97-AF65-F5344CB8AC3E}">
        <p14:creationId xmlns:p14="http://schemas.microsoft.com/office/powerpoint/2010/main" val="438086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briefly the architecture of the app where the user can either use a mobile or web application, which are powered by different platforms. The platforms are run by different languages, which later on connects to a server, which talks to the database. </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14</a:t>
            </a:fld>
            <a:endParaRPr lang="en-US"/>
          </a:p>
        </p:txBody>
      </p:sp>
    </p:spTree>
    <p:extLst>
      <p:ext uri="{BB962C8B-B14F-4D97-AF65-F5344CB8AC3E}">
        <p14:creationId xmlns:p14="http://schemas.microsoft.com/office/powerpoint/2010/main" val="705280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Laman</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15</a:t>
            </a:fld>
            <a:endParaRPr lang="en-US"/>
          </a:p>
        </p:txBody>
      </p:sp>
    </p:spTree>
    <p:extLst>
      <p:ext uri="{BB962C8B-B14F-4D97-AF65-F5344CB8AC3E}">
        <p14:creationId xmlns:p14="http://schemas.microsoft.com/office/powerpoint/2010/main" val="1684661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Laman</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16</a:t>
            </a:fld>
            <a:endParaRPr lang="en-US"/>
          </a:p>
        </p:txBody>
      </p:sp>
    </p:spTree>
    <p:extLst>
      <p:ext uri="{BB962C8B-B14F-4D97-AF65-F5344CB8AC3E}">
        <p14:creationId xmlns:p14="http://schemas.microsoft.com/office/powerpoint/2010/main" val="1687899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Laman</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17</a:t>
            </a:fld>
            <a:endParaRPr lang="en-US"/>
          </a:p>
        </p:txBody>
      </p:sp>
    </p:spTree>
    <p:extLst>
      <p:ext uri="{BB962C8B-B14F-4D97-AF65-F5344CB8AC3E}">
        <p14:creationId xmlns:p14="http://schemas.microsoft.com/office/powerpoint/2010/main" val="261986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Laman</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18</a:t>
            </a:fld>
            <a:endParaRPr lang="en-US"/>
          </a:p>
        </p:txBody>
      </p:sp>
    </p:spTree>
    <p:extLst>
      <p:ext uri="{BB962C8B-B14F-4D97-AF65-F5344CB8AC3E}">
        <p14:creationId xmlns:p14="http://schemas.microsoft.com/office/powerpoint/2010/main" val="869982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future implementation we</a:t>
            </a:r>
            <a:r>
              <a:rPr lang="en-US" baseline="0" dirty="0" smtClean="0"/>
              <a:t> would like to improve the user interface and the user experience, where the design can be improved. E.g. the profile page could have included a picture and a more interactive UI for it to feel better to use.</a:t>
            </a:r>
          </a:p>
          <a:p>
            <a:r>
              <a:rPr lang="en-US" baseline="0" dirty="0" smtClean="0"/>
              <a:t>We would also like to make the login system using the </a:t>
            </a:r>
            <a:r>
              <a:rPr lang="en-US" baseline="0" dirty="0" err="1" smtClean="0"/>
              <a:t>facebook</a:t>
            </a:r>
            <a:r>
              <a:rPr lang="en-US" baseline="0" dirty="0" smtClean="0"/>
              <a:t> API or Google+.</a:t>
            </a:r>
          </a:p>
          <a:p>
            <a:r>
              <a:rPr lang="en-US" baseline="0" dirty="0" smtClean="0"/>
              <a:t>At the moment we are running our app on a local server on our laptops, so for the future it would be better to have an external server such that the app can run all the time and for the database to be accessible for everyone.</a:t>
            </a:r>
          </a:p>
          <a:p>
            <a:r>
              <a:rPr lang="en-US" baseline="0" dirty="0" smtClean="0"/>
              <a:t>For the chats we would also like to implement the method to chat with multiple people at the same time, but was a problem because of restrictions from </a:t>
            </a:r>
            <a:r>
              <a:rPr lang="en-US" baseline="0" dirty="0" err="1" smtClean="0"/>
              <a:t>PubNub</a:t>
            </a:r>
            <a:r>
              <a:rPr lang="en-US" baseline="0" dirty="0" smtClean="0"/>
              <a:t>.</a:t>
            </a:r>
          </a:p>
          <a:p>
            <a:r>
              <a:rPr lang="en-US" baseline="0" dirty="0" smtClean="0"/>
              <a:t>Another idea that the client wanted for the future was to generate reports to the manager of the team updating them with how the users are feeling.</a:t>
            </a:r>
          </a:p>
          <a:p>
            <a:r>
              <a:rPr lang="en-US" baseline="0" dirty="0" smtClean="0"/>
              <a:t>Lastly, we would eventually want to make this app available for production when all security issues are resolved, and hopefully publish it in the </a:t>
            </a:r>
            <a:r>
              <a:rPr lang="en-US" baseline="0" dirty="0" err="1" smtClean="0"/>
              <a:t>AppStore</a:t>
            </a:r>
            <a:r>
              <a:rPr lang="en-US" baseline="0" dirty="0" smtClean="0"/>
              <a:t> and on the Google play store.</a:t>
            </a:r>
            <a:endParaRPr lang="en-US" baseline="0" dirty="0" smtClean="0"/>
          </a:p>
          <a:p>
            <a:r>
              <a:rPr lang="en-US" baseline="0" dirty="0" smtClean="0"/>
              <a:t>Nathalie</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19</a:t>
            </a:fld>
            <a:endParaRPr lang="en-US"/>
          </a:p>
        </p:txBody>
      </p:sp>
    </p:spTree>
    <p:extLst>
      <p:ext uri="{BB962C8B-B14F-4D97-AF65-F5344CB8AC3E}">
        <p14:creationId xmlns:p14="http://schemas.microsoft.com/office/powerpoint/2010/main" val="317135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Tali</a:t>
            </a:r>
            <a:endParaRPr lang="en-US" dirty="0" smtClean="0"/>
          </a:p>
          <a:p>
            <a:r>
              <a:rPr lang="en-US" dirty="0" smtClean="0"/>
              <a:t>Today</a:t>
            </a:r>
            <a:r>
              <a:rPr lang="en-US" baseline="0" dirty="0" smtClean="0"/>
              <a:t> more and more companies are starting to move over to remote working, where the employees can work from home or other places rather in an office. Working remotely has several benefits for both the company and for the individual. It reduces cost of space and equipment, decreasing commuting time, flexible work hours and keeping a balanced life style. But there is also problems with remote working</a:t>
            </a:r>
            <a:r>
              <a:rPr lang="is-IS" baseline="0" dirty="0" smtClean="0"/>
              <a:t>…</a:t>
            </a:r>
            <a:endParaRPr lang="en-US" dirty="0" smtClean="0"/>
          </a:p>
        </p:txBody>
      </p:sp>
      <p:sp>
        <p:nvSpPr>
          <p:cNvPr id="4" name="Slide Number Placeholder 3"/>
          <p:cNvSpPr>
            <a:spLocks noGrp="1"/>
          </p:cNvSpPr>
          <p:nvPr>
            <p:ph type="sldNum" sz="quarter" idx="10"/>
          </p:nvPr>
        </p:nvSpPr>
        <p:spPr/>
        <p:txBody>
          <a:bodyPr/>
          <a:lstStyle/>
          <a:p>
            <a:fld id="{28154230-5642-2645-AD3F-95C207B31AF4}" type="slidenum">
              <a:rPr lang="en-US" smtClean="0"/>
              <a:t>2</a:t>
            </a:fld>
            <a:endParaRPr lang="en-US"/>
          </a:p>
        </p:txBody>
      </p:sp>
    </p:spTree>
    <p:extLst>
      <p:ext uri="{BB962C8B-B14F-4D97-AF65-F5344CB8AC3E}">
        <p14:creationId xmlns:p14="http://schemas.microsoft.com/office/powerpoint/2010/main" val="752543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TeaMe</a:t>
            </a:r>
            <a:r>
              <a:rPr lang="en-US" dirty="0" smtClean="0"/>
              <a:t> is therefore helping employees</a:t>
            </a:r>
            <a:r>
              <a:rPr lang="en-US" baseline="0" dirty="0" smtClean="0"/>
              <a:t> working remotely </a:t>
            </a:r>
            <a:r>
              <a:rPr lang="en-US" dirty="0" smtClean="0"/>
              <a:t>to connect with the other people</a:t>
            </a:r>
            <a:r>
              <a:rPr lang="en-US" baseline="0" dirty="0" smtClean="0"/>
              <a:t> in their team and to keep in touch in a social way.</a:t>
            </a:r>
          </a:p>
          <a:p>
            <a:r>
              <a:rPr lang="en-US" baseline="0" dirty="0" smtClean="0"/>
              <a:t>It will open up for a more open work environment behind the screens and will be easier to manage a team by understanding how people are feeling.</a:t>
            </a:r>
          </a:p>
          <a:p>
            <a:endParaRPr lang="en-US" dirty="0" smtClean="0"/>
          </a:p>
          <a:p>
            <a:r>
              <a:rPr lang="en-US" dirty="0" smtClean="0"/>
              <a:t>Talk </a:t>
            </a:r>
            <a:r>
              <a:rPr lang="en-US" dirty="0" smtClean="0"/>
              <a:t>about how</a:t>
            </a:r>
            <a:r>
              <a:rPr lang="en-US" baseline="0" dirty="0" smtClean="0"/>
              <a:t> it will help remote workers</a:t>
            </a:r>
          </a:p>
          <a:p>
            <a:r>
              <a:rPr lang="en-US" baseline="0" dirty="0" smtClean="0"/>
              <a:t>What’s good about the application</a:t>
            </a:r>
          </a:p>
          <a:p>
            <a:r>
              <a:rPr lang="en-US" baseline="0" dirty="0" smtClean="0"/>
              <a:t>Nathalie</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20</a:t>
            </a:fld>
            <a:endParaRPr lang="en-US"/>
          </a:p>
        </p:txBody>
      </p:sp>
    </p:spTree>
    <p:extLst>
      <p:ext uri="{BB962C8B-B14F-4D97-AF65-F5344CB8AC3E}">
        <p14:creationId xmlns:p14="http://schemas.microsoft.com/office/powerpoint/2010/main" val="2079017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21</a:t>
            </a:fld>
            <a:endParaRPr lang="en-US"/>
          </a:p>
        </p:txBody>
      </p:sp>
    </p:spTree>
    <p:extLst>
      <p:ext uri="{BB962C8B-B14F-4D97-AF65-F5344CB8AC3E}">
        <p14:creationId xmlns:p14="http://schemas.microsoft.com/office/powerpoint/2010/main" val="1258390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Build whatever</a:t>
            </a:r>
            <a:r>
              <a:rPr lang="en-US" baseline="0" dirty="0" smtClean="0"/>
              <a:t> we wanted</a:t>
            </a:r>
          </a:p>
          <a:p>
            <a:r>
              <a:rPr lang="en-US" baseline="0" dirty="0" smtClean="0"/>
              <a:t>Competitors</a:t>
            </a:r>
          </a:p>
          <a:p>
            <a:r>
              <a:rPr lang="en-US" baseline="0" dirty="0" err="1" smtClean="0"/>
              <a:t>Laman</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3</a:t>
            </a:fld>
            <a:endParaRPr lang="en-US"/>
          </a:p>
        </p:txBody>
      </p:sp>
    </p:spTree>
    <p:extLst>
      <p:ext uri="{BB962C8B-B14F-4D97-AF65-F5344CB8AC3E}">
        <p14:creationId xmlns:p14="http://schemas.microsoft.com/office/powerpoint/2010/main" val="197009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Laman</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4</a:t>
            </a:fld>
            <a:endParaRPr lang="en-US"/>
          </a:p>
        </p:txBody>
      </p:sp>
    </p:spTree>
    <p:extLst>
      <p:ext uri="{BB962C8B-B14F-4D97-AF65-F5344CB8AC3E}">
        <p14:creationId xmlns:p14="http://schemas.microsoft.com/office/powerpoint/2010/main" val="844600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 me walk you through how the user interface of the app looks like and how it works. </a:t>
            </a:r>
          </a:p>
          <a:p>
            <a:r>
              <a:rPr lang="en-US" baseline="0" dirty="0" smtClean="0"/>
              <a:t>This is the first page you meet when you log in where you can choose between logging in or registering. The login is important in order to protect user information.</a:t>
            </a:r>
            <a:endParaRPr lang="en-US" baseline="0" dirty="0" smtClean="0"/>
          </a:p>
          <a:p>
            <a:endParaRPr lang="en-US" baseline="0" dirty="0" smtClean="0"/>
          </a:p>
          <a:p>
            <a:r>
              <a:rPr lang="en-US" baseline="0" dirty="0" smtClean="0"/>
              <a:t>Nathalie</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5</a:t>
            </a:fld>
            <a:endParaRPr lang="en-US"/>
          </a:p>
        </p:txBody>
      </p:sp>
    </p:spTree>
    <p:extLst>
      <p:ext uri="{BB962C8B-B14F-4D97-AF65-F5344CB8AC3E}">
        <p14:creationId xmlns:p14="http://schemas.microsoft.com/office/powerpoint/2010/main" val="581375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have logged in you</a:t>
            </a:r>
            <a:r>
              <a:rPr lang="en-US" baseline="0" dirty="0" smtClean="0"/>
              <a:t> will be able to either create a team, or if you’re already in a team, you can simply select which team you want to go into. </a:t>
            </a:r>
          </a:p>
          <a:p>
            <a:r>
              <a:rPr lang="en-US" baseline="0" dirty="0" smtClean="0"/>
              <a:t>After you’ve logged in you are able to select which mood you are in. This is something the client wanted in order to show other co-workers how you feel.</a:t>
            </a:r>
            <a:endParaRPr lang="en-US" baseline="0" dirty="0" smtClean="0"/>
          </a:p>
          <a:p>
            <a:endParaRPr lang="en-US" baseline="0" dirty="0" smtClean="0"/>
          </a:p>
          <a:p>
            <a:r>
              <a:rPr lang="en-US" baseline="0" dirty="0" smtClean="0"/>
              <a:t>Nathalie</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6</a:t>
            </a:fld>
            <a:endParaRPr lang="en-US"/>
          </a:p>
        </p:txBody>
      </p:sp>
    </p:spTree>
    <p:extLst>
      <p:ext uri="{BB962C8B-B14F-4D97-AF65-F5344CB8AC3E}">
        <p14:creationId xmlns:p14="http://schemas.microsoft.com/office/powerpoint/2010/main" val="1800437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page you will be directed to is the newsfeed where you are able to post news and other updates about your project to everyone that is in your team, as well as reading others posts.</a:t>
            </a:r>
            <a:endParaRPr lang="en-US" baseline="0" dirty="0" smtClean="0"/>
          </a:p>
          <a:p>
            <a:r>
              <a:rPr lang="en-US" baseline="0" dirty="0" smtClean="0"/>
              <a:t>Nathalie</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7</a:t>
            </a:fld>
            <a:endParaRPr lang="en-US"/>
          </a:p>
        </p:txBody>
      </p:sp>
    </p:spTree>
    <p:extLst>
      <p:ext uri="{BB962C8B-B14F-4D97-AF65-F5344CB8AC3E}">
        <p14:creationId xmlns:p14="http://schemas.microsoft.com/office/powerpoint/2010/main" val="1443510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page</a:t>
            </a:r>
            <a:r>
              <a:rPr lang="en-US" baseline="0" dirty="0" smtClean="0"/>
              <a:t> is the </a:t>
            </a:r>
            <a:r>
              <a:rPr lang="en-US" baseline="0" dirty="0" err="1" smtClean="0"/>
              <a:t>TeaRoom</a:t>
            </a:r>
            <a:r>
              <a:rPr lang="en-US" baseline="0" dirty="0" smtClean="0"/>
              <a:t> which the client wanted to be allocated chatting topics that are not work-related. This can be everything from asking people about their interests to asking about any movie preferences they have lately.</a:t>
            </a:r>
            <a:endParaRPr lang="en-US" baseline="0" dirty="0" smtClean="0"/>
          </a:p>
          <a:p>
            <a:r>
              <a:rPr lang="en-US" baseline="0" dirty="0" smtClean="0"/>
              <a:t>Nathalie</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8</a:t>
            </a:fld>
            <a:endParaRPr lang="en-US"/>
          </a:p>
        </p:txBody>
      </p:sp>
    </p:spTree>
    <p:extLst>
      <p:ext uri="{BB962C8B-B14F-4D97-AF65-F5344CB8AC3E}">
        <p14:creationId xmlns:p14="http://schemas.microsoft.com/office/powerpoint/2010/main" val="1782313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next page is the private chat, which allows you to pick one of the users in your team to chat with privately.</a:t>
            </a:r>
          </a:p>
          <a:p>
            <a:r>
              <a:rPr lang="en-US" baseline="0" dirty="0" smtClean="0"/>
              <a:t>Nathalie</a:t>
            </a:r>
            <a:endParaRPr lang="en-US" dirty="0"/>
          </a:p>
        </p:txBody>
      </p:sp>
      <p:sp>
        <p:nvSpPr>
          <p:cNvPr id="4" name="Slide Number Placeholder 3"/>
          <p:cNvSpPr>
            <a:spLocks noGrp="1"/>
          </p:cNvSpPr>
          <p:nvPr>
            <p:ph type="sldNum" sz="quarter" idx="10"/>
          </p:nvPr>
        </p:nvSpPr>
        <p:spPr/>
        <p:txBody>
          <a:bodyPr/>
          <a:lstStyle/>
          <a:p>
            <a:fld id="{28154230-5642-2645-AD3F-95C207B31AF4}" type="slidenum">
              <a:rPr lang="en-US" smtClean="0"/>
              <a:t>9</a:t>
            </a:fld>
            <a:endParaRPr lang="en-US"/>
          </a:p>
        </p:txBody>
      </p:sp>
    </p:spTree>
    <p:extLst>
      <p:ext uri="{BB962C8B-B14F-4D97-AF65-F5344CB8AC3E}">
        <p14:creationId xmlns:p14="http://schemas.microsoft.com/office/powerpoint/2010/main" val="470836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4/26/16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4/26/16</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4/26/16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4/26/16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4/26/16</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1.png"/><Relationship Id="rId5"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gif"/><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1.png"/><Relationship Id="rId5"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png"/><Relationship Id="rId5" Type="http://schemas.openxmlformats.org/officeDocument/2006/relationships/image" Target="../media/image9.jpg"/><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750" y="942975"/>
            <a:ext cx="9199141" cy="1348382"/>
          </a:xfrm>
        </p:spPr>
        <p:txBody>
          <a:bodyPr/>
          <a:lstStyle/>
          <a:p>
            <a:r>
              <a:rPr lang="en-US" sz="6000" dirty="0" smtClean="0"/>
              <a:t>Workplace of the future</a:t>
            </a:r>
            <a:endParaRPr lang="en-US" sz="6000" dirty="0"/>
          </a:p>
        </p:txBody>
      </p:sp>
      <p:sp>
        <p:nvSpPr>
          <p:cNvPr id="3" name="Subtitle 2"/>
          <p:cNvSpPr>
            <a:spLocks noGrp="1"/>
          </p:cNvSpPr>
          <p:nvPr>
            <p:ph type="subTitle" idx="1"/>
          </p:nvPr>
        </p:nvSpPr>
        <p:spPr>
          <a:xfrm>
            <a:off x="1126380" y="2467155"/>
            <a:ext cx="8825658" cy="1880558"/>
          </a:xfrm>
        </p:spPr>
        <p:txBody>
          <a:bodyPr>
            <a:normAutofit fontScale="92500" lnSpcReduction="10000"/>
          </a:bodyPr>
          <a:lstStyle/>
          <a:p>
            <a:r>
              <a:rPr lang="en-US" dirty="0" smtClean="0"/>
              <a:t>NATHALIE VON HUTH: </a:t>
            </a:r>
          </a:p>
          <a:p>
            <a:r>
              <a:rPr lang="en-US" dirty="0"/>
              <a:t>	</a:t>
            </a:r>
            <a:r>
              <a:rPr lang="en-US" cap="none" dirty="0" smtClean="0"/>
              <a:t>nathalie.huth.14@ucl.ac.uk</a:t>
            </a:r>
            <a:endParaRPr lang="en-US" dirty="0" smtClean="0"/>
          </a:p>
          <a:p>
            <a:endParaRPr lang="en-US" dirty="0" smtClean="0"/>
          </a:p>
          <a:p>
            <a:r>
              <a:rPr lang="en-US" dirty="0" smtClean="0"/>
              <a:t>LAMAN MAMMADOVA: </a:t>
            </a:r>
          </a:p>
          <a:p>
            <a:r>
              <a:rPr lang="en-US" dirty="0"/>
              <a:t>	</a:t>
            </a:r>
            <a:r>
              <a:rPr lang="en-US" cap="none" dirty="0" smtClean="0"/>
              <a:t>laman.mammadova.14@ucl.ac.uk</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380" y="4497261"/>
            <a:ext cx="4017120" cy="12377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062" y="4497261"/>
            <a:ext cx="4565650" cy="1237752"/>
          </a:xfrm>
          <a:prstGeom prst="rect">
            <a:avLst/>
          </a:prstGeom>
        </p:spPr>
      </p:pic>
    </p:spTree>
    <p:extLst>
      <p:ext uri="{BB962C8B-B14F-4D97-AF65-F5344CB8AC3E}">
        <p14:creationId xmlns:p14="http://schemas.microsoft.com/office/powerpoint/2010/main" val="20319566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886857" cy="706964"/>
          </a:xfrm>
        </p:spPr>
        <p:txBody>
          <a:bodyPr/>
          <a:lstStyle/>
          <a:p>
            <a:pPr algn="ctr"/>
            <a:r>
              <a:rPr lang="en-US" dirty="0" smtClean="0"/>
              <a:t>User Page</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89" y="1680632"/>
            <a:ext cx="3138986" cy="57131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8382" y="2258204"/>
            <a:ext cx="2748375" cy="500220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3372" y="2195476"/>
            <a:ext cx="2782840" cy="5064932"/>
          </a:xfrm>
          <a:prstGeom prst="rect">
            <a:avLst/>
          </a:prstGeom>
        </p:spPr>
      </p:pic>
    </p:spTree>
    <p:extLst>
      <p:ext uri="{BB962C8B-B14F-4D97-AF65-F5344CB8AC3E}">
        <p14:creationId xmlns:p14="http://schemas.microsoft.com/office/powerpoint/2010/main" val="7485943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a:t>
            </a:r>
            <a:r>
              <a:rPr lang="en-US" dirty="0"/>
              <a:t>Front </a:t>
            </a:r>
            <a:r>
              <a:rPr lang="en-US" dirty="0" smtClean="0"/>
              <a:t>end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177" y="2362710"/>
            <a:ext cx="2726026" cy="248129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4208" y="2234959"/>
            <a:ext cx="2268638" cy="273679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653" y="4638885"/>
            <a:ext cx="4303987" cy="337012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0482" y="5593822"/>
            <a:ext cx="4025900" cy="97717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0699" y="2364712"/>
            <a:ext cx="2191406" cy="2607041"/>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2959" y="5067245"/>
            <a:ext cx="2106886" cy="1503749"/>
          </a:xfrm>
          <a:prstGeom prst="rect">
            <a:avLst/>
          </a:prstGeom>
        </p:spPr>
      </p:pic>
    </p:spTree>
    <p:extLst>
      <p:ext uri="{BB962C8B-B14F-4D97-AF65-F5344CB8AC3E}">
        <p14:creationId xmlns:p14="http://schemas.microsoft.com/office/powerpoint/2010/main" val="18872084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to mobile app</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18" y="3368365"/>
            <a:ext cx="4682358" cy="2359973"/>
          </a:xfrm>
          <a:prstGeom prst="rect">
            <a:avLst/>
          </a:prstGeom>
        </p:spPr>
      </p:pic>
      <p:sp>
        <p:nvSpPr>
          <p:cNvPr id="10" name="Right Arrow 9"/>
          <p:cNvSpPr/>
          <p:nvPr/>
        </p:nvSpPr>
        <p:spPr>
          <a:xfrm>
            <a:off x="4809976" y="4468038"/>
            <a:ext cx="1129219" cy="310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3869" y="2264211"/>
            <a:ext cx="2592580" cy="471864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0342" y="2375440"/>
            <a:ext cx="2419470" cy="4185195"/>
          </a:xfrm>
          <a:prstGeom prst="rect">
            <a:avLst/>
          </a:prstGeom>
        </p:spPr>
      </p:pic>
      <p:sp>
        <p:nvSpPr>
          <p:cNvPr id="4" name="TextBox 3"/>
          <p:cNvSpPr txBox="1"/>
          <p:nvPr/>
        </p:nvSpPr>
        <p:spPr>
          <a:xfrm>
            <a:off x="8212347" y="3368365"/>
            <a:ext cx="931653" cy="2215991"/>
          </a:xfrm>
          <a:prstGeom prst="rect">
            <a:avLst/>
          </a:prstGeom>
          <a:noFill/>
        </p:spPr>
        <p:txBody>
          <a:bodyPr wrap="square" rtlCol="0">
            <a:spAutoFit/>
          </a:bodyPr>
          <a:lstStyle/>
          <a:p>
            <a:r>
              <a:rPr lang="en-US" sz="13800" dirty="0" smtClean="0"/>
              <a:t>+</a:t>
            </a:r>
            <a:endParaRPr lang="en-US" dirty="0"/>
          </a:p>
        </p:txBody>
      </p:sp>
    </p:spTree>
    <p:extLst>
      <p:ext uri="{BB962C8B-B14F-4D97-AF65-F5344CB8AC3E}">
        <p14:creationId xmlns:p14="http://schemas.microsoft.com/office/powerpoint/2010/main" val="21132812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Back end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85" y="2636797"/>
            <a:ext cx="2942801" cy="133611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6897" y="2559933"/>
            <a:ext cx="3343246" cy="126085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509" y="3560226"/>
            <a:ext cx="3668451" cy="172852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497" y="5431404"/>
            <a:ext cx="3528012" cy="104990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45821" y="3972910"/>
            <a:ext cx="3674322" cy="2916989"/>
          </a:xfrm>
          <a:prstGeom prst="rect">
            <a:avLst/>
          </a:prstGeom>
        </p:spPr>
      </p:pic>
    </p:spTree>
    <p:extLst>
      <p:ext uri="{BB962C8B-B14F-4D97-AF65-F5344CB8AC3E}">
        <p14:creationId xmlns:p14="http://schemas.microsoft.com/office/powerpoint/2010/main" val="256665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209" y="217805"/>
            <a:ext cx="8213333" cy="4054684"/>
          </a:xfrm>
          <a:prstGeom prst="rect">
            <a:avLst/>
          </a:prstGeom>
        </p:spPr>
      </p:pic>
      <p:sp>
        <p:nvSpPr>
          <p:cNvPr id="3" name="Title 2"/>
          <p:cNvSpPr>
            <a:spLocks noGrp="1"/>
          </p:cNvSpPr>
          <p:nvPr>
            <p:ph type="title"/>
          </p:nvPr>
        </p:nvSpPr>
        <p:spPr>
          <a:xfrm>
            <a:off x="1154953" y="5435754"/>
            <a:ext cx="9817847" cy="566738"/>
          </a:xfrm>
        </p:spPr>
        <p:txBody>
          <a:bodyPr/>
          <a:lstStyle/>
          <a:p>
            <a:pPr algn="ctr"/>
            <a:r>
              <a:rPr lang="en-US" dirty="0" smtClean="0"/>
              <a:t>Architecture Flow</a:t>
            </a:r>
            <a:endParaRPr lang="en-US" dirty="0"/>
          </a:p>
        </p:txBody>
      </p:sp>
    </p:spTree>
    <p:extLst>
      <p:ext uri="{BB962C8B-B14F-4D97-AF65-F5344CB8AC3E}">
        <p14:creationId xmlns:p14="http://schemas.microsoft.com/office/powerpoint/2010/main" val="747276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system</a:t>
            </a:r>
            <a:endParaRPr lang="en-US" dirty="0"/>
          </a:p>
        </p:txBody>
      </p:sp>
      <p:sp>
        <p:nvSpPr>
          <p:cNvPr id="4" name="TextBox 3"/>
          <p:cNvSpPr txBox="1"/>
          <p:nvPr/>
        </p:nvSpPr>
        <p:spPr>
          <a:xfrm>
            <a:off x="543811" y="3106865"/>
            <a:ext cx="3881191" cy="461665"/>
          </a:xfrm>
          <a:prstGeom prst="rect">
            <a:avLst/>
          </a:prstGeom>
          <a:noFill/>
        </p:spPr>
        <p:txBody>
          <a:bodyPr wrap="none" rtlCol="0">
            <a:spAutoFit/>
          </a:bodyPr>
          <a:lstStyle/>
          <a:p>
            <a:r>
              <a:rPr lang="en-US" sz="2400" b="1" dirty="0">
                <a:solidFill>
                  <a:schemeClr val="accent1">
                    <a:lumMod val="75000"/>
                  </a:schemeClr>
                </a:solidFill>
              </a:rPr>
              <a:t>User-acceptance </a:t>
            </a:r>
            <a:r>
              <a:rPr lang="en-US" sz="2400" b="1" dirty="0" smtClean="0">
                <a:solidFill>
                  <a:schemeClr val="accent1">
                    <a:lumMod val="75000"/>
                  </a:schemeClr>
                </a:solidFill>
              </a:rPr>
              <a:t>testing</a:t>
            </a:r>
            <a:endParaRPr lang="en-US" sz="2400" b="1" dirty="0">
              <a:solidFill>
                <a:schemeClr val="accent1">
                  <a:lumMod val="75000"/>
                </a:schemeClr>
              </a:solidFill>
            </a:endParaRPr>
          </a:p>
        </p:txBody>
      </p:sp>
      <p:sp>
        <p:nvSpPr>
          <p:cNvPr id="8" name="TextBox 7"/>
          <p:cNvSpPr txBox="1"/>
          <p:nvPr/>
        </p:nvSpPr>
        <p:spPr>
          <a:xfrm>
            <a:off x="6727770" y="3814114"/>
            <a:ext cx="3653564" cy="738664"/>
          </a:xfrm>
          <a:prstGeom prst="rect">
            <a:avLst/>
          </a:prstGeom>
          <a:noFill/>
        </p:spPr>
        <p:txBody>
          <a:bodyPr wrap="none" rtlCol="0">
            <a:spAutoFit/>
          </a:bodyPr>
          <a:lstStyle/>
          <a:p>
            <a:r>
              <a:rPr lang="en-US" sz="2400" b="1" dirty="0">
                <a:solidFill>
                  <a:schemeClr val="accent1">
                    <a:lumMod val="75000"/>
                  </a:schemeClr>
                </a:solidFill>
              </a:rPr>
              <a:t>User experience testing</a:t>
            </a:r>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078" y="2906620"/>
            <a:ext cx="701825" cy="614916"/>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0754" y="3568530"/>
            <a:ext cx="701825" cy="614916"/>
          </a:xfrm>
          <a:prstGeom prst="rect">
            <a:avLst/>
          </a:prstGeom>
        </p:spPr>
      </p:pic>
      <p:sp>
        <p:nvSpPr>
          <p:cNvPr id="13" name="TextBox 12"/>
          <p:cNvSpPr txBox="1"/>
          <p:nvPr/>
        </p:nvSpPr>
        <p:spPr>
          <a:xfrm>
            <a:off x="7315626" y="4501969"/>
            <a:ext cx="2307042" cy="2215991"/>
          </a:xfrm>
          <a:prstGeom prst="rect">
            <a:avLst/>
          </a:prstGeom>
          <a:noFill/>
        </p:spPr>
        <p:txBody>
          <a:bodyPr wrap="none" rtlCol="0">
            <a:spAutoFit/>
          </a:bodyPr>
          <a:lstStyle/>
          <a:p>
            <a:pPr marL="285750" indent="-285750">
              <a:lnSpc>
                <a:spcPct val="200000"/>
              </a:lnSpc>
              <a:buFont typeface="Arial" charset="0"/>
              <a:buChar char="•"/>
            </a:pPr>
            <a:r>
              <a:rPr lang="en-US" sz="2000" dirty="0" smtClean="0"/>
              <a:t>Questionnaires</a:t>
            </a:r>
          </a:p>
          <a:p>
            <a:pPr marL="285750" indent="-285750">
              <a:lnSpc>
                <a:spcPct val="200000"/>
              </a:lnSpc>
              <a:buFont typeface="Arial" charset="0"/>
              <a:buChar char="•"/>
            </a:pPr>
            <a:r>
              <a:rPr lang="en-US" sz="2000" dirty="0" smtClean="0"/>
              <a:t>Feedback</a:t>
            </a:r>
          </a:p>
          <a:p>
            <a:pPr marL="285750" indent="-285750">
              <a:lnSpc>
                <a:spcPct val="200000"/>
              </a:lnSpc>
              <a:buFont typeface="Arial" charset="0"/>
              <a:buChar char="•"/>
            </a:pPr>
            <a:endParaRPr lang="en-US" sz="2000" dirty="0" smtClean="0"/>
          </a:p>
          <a:p>
            <a:pPr marL="285750" indent="-285750">
              <a:buFont typeface="Arial" charset="0"/>
              <a:buChar char="•"/>
            </a:pPr>
            <a:endParaRPr lang="en-US" dirty="0"/>
          </a:p>
        </p:txBody>
      </p:sp>
      <p:sp>
        <p:nvSpPr>
          <p:cNvPr id="14" name="TextBox 13"/>
          <p:cNvSpPr txBox="1"/>
          <p:nvPr/>
        </p:nvSpPr>
        <p:spPr>
          <a:xfrm>
            <a:off x="1260354" y="3521536"/>
            <a:ext cx="2731838" cy="3447098"/>
          </a:xfrm>
          <a:prstGeom prst="rect">
            <a:avLst/>
          </a:prstGeom>
          <a:noFill/>
        </p:spPr>
        <p:txBody>
          <a:bodyPr wrap="none" rtlCol="0">
            <a:spAutoFit/>
          </a:bodyPr>
          <a:lstStyle/>
          <a:p>
            <a:pPr marL="285750" indent="-285750">
              <a:lnSpc>
                <a:spcPct val="200000"/>
              </a:lnSpc>
              <a:buFont typeface="Arial" charset="0"/>
              <a:buChar char="•"/>
            </a:pPr>
            <a:r>
              <a:rPr lang="en-US" sz="2000" dirty="0" smtClean="0"/>
              <a:t>Testing use cases</a:t>
            </a:r>
          </a:p>
          <a:p>
            <a:pPr marL="285750" indent="-285750">
              <a:lnSpc>
                <a:spcPct val="200000"/>
              </a:lnSpc>
              <a:buFont typeface="Arial" charset="0"/>
              <a:buChar char="•"/>
            </a:pPr>
            <a:r>
              <a:rPr lang="en-US" sz="2000" dirty="0" smtClean="0"/>
              <a:t>Finding problems</a:t>
            </a:r>
          </a:p>
          <a:p>
            <a:pPr marL="285750" indent="-285750">
              <a:lnSpc>
                <a:spcPct val="200000"/>
              </a:lnSpc>
              <a:buFont typeface="Arial" charset="0"/>
              <a:buChar char="•"/>
            </a:pPr>
            <a:r>
              <a:rPr lang="en-US" sz="2000" dirty="0" smtClean="0"/>
              <a:t>Fixing errors</a:t>
            </a:r>
          </a:p>
          <a:p>
            <a:pPr marL="285750" indent="-285750">
              <a:lnSpc>
                <a:spcPct val="200000"/>
              </a:lnSpc>
              <a:buFont typeface="Arial" charset="0"/>
              <a:buChar char="•"/>
            </a:pPr>
            <a:r>
              <a:rPr lang="en-US" sz="2000" dirty="0" smtClean="0"/>
              <a:t>Passing test cases</a:t>
            </a:r>
          </a:p>
          <a:p>
            <a:pPr marL="285750" indent="-285750">
              <a:lnSpc>
                <a:spcPct val="200000"/>
              </a:lnSpc>
              <a:buFont typeface="Arial" charset="0"/>
              <a:buChar char="•"/>
            </a:pPr>
            <a:endParaRPr lang="en-US" sz="2000" dirty="0" smtClean="0"/>
          </a:p>
          <a:p>
            <a:pPr marL="285750" indent="-285750">
              <a:buFont typeface="Arial" charset="0"/>
              <a:buChar char="•"/>
            </a:pPr>
            <a:endParaRPr lang="en-US" dirty="0"/>
          </a:p>
        </p:txBody>
      </p:sp>
    </p:spTree>
    <p:extLst>
      <p:ext uri="{BB962C8B-B14F-4D97-AF65-F5344CB8AC3E}">
        <p14:creationId xmlns:p14="http://schemas.microsoft.com/office/powerpoint/2010/main" val="20632829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system</a:t>
            </a:r>
            <a:endParaRPr lang="en-US" dirty="0"/>
          </a:p>
        </p:txBody>
      </p:sp>
      <p:sp>
        <p:nvSpPr>
          <p:cNvPr id="6" name="TextBox 5"/>
          <p:cNvSpPr txBox="1"/>
          <p:nvPr/>
        </p:nvSpPr>
        <p:spPr>
          <a:xfrm>
            <a:off x="533853" y="2679544"/>
            <a:ext cx="4070345" cy="738664"/>
          </a:xfrm>
          <a:prstGeom prst="rect">
            <a:avLst/>
          </a:prstGeom>
          <a:noFill/>
        </p:spPr>
        <p:txBody>
          <a:bodyPr wrap="none" rtlCol="0">
            <a:spAutoFit/>
          </a:bodyPr>
          <a:lstStyle/>
          <a:p>
            <a:r>
              <a:rPr lang="en-US" sz="2400" b="1" dirty="0">
                <a:solidFill>
                  <a:schemeClr val="accent1">
                    <a:lumMod val="75000"/>
                  </a:schemeClr>
                </a:solidFill>
              </a:rPr>
              <a:t>Responsive design testing </a:t>
            </a:r>
          </a:p>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4198" y="2433960"/>
            <a:ext cx="701825" cy="614916"/>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028" y="3756138"/>
            <a:ext cx="3182195" cy="288416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5219" y="3571446"/>
            <a:ext cx="1612885" cy="3068856"/>
          </a:xfrm>
          <a:prstGeom prst="rect">
            <a:avLst/>
          </a:prstGeom>
        </p:spPr>
      </p:pic>
      <p:pic>
        <p:nvPicPr>
          <p:cNvPr id="13" name="Picture 12"/>
          <p:cNvPicPr>
            <a:picLocks noChangeAspect="1"/>
          </p:cNvPicPr>
          <p:nvPr/>
        </p:nvPicPr>
        <p:blipFill rotWithShape="1">
          <a:blip r:embed="rId6">
            <a:extLst>
              <a:ext uri="{28A0092B-C50C-407E-A947-70E740481C1C}">
                <a14:useLocalDpi xmlns:a14="http://schemas.microsoft.com/office/drawing/2010/main" val="0"/>
              </a:ext>
            </a:extLst>
          </a:blip>
          <a:srcRect l="24403" t="1390" r="22408"/>
          <a:stretch/>
        </p:blipFill>
        <p:spPr>
          <a:xfrm>
            <a:off x="9277684" y="2088272"/>
            <a:ext cx="2760454" cy="4630749"/>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403" y="4105746"/>
            <a:ext cx="3819961" cy="2534556"/>
          </a:xfrm>
          <a:prstGeom prst="rect">
            <a:avLst/>
          </a:prstGeom>
        </p:spPr>
      </p:pic>
    </p:spTree>
    <p:extLst>
      <p:ext uri="{BB962C8B-B14F-4D97-AF65-F5344CB8AC3E}">
        <p14:creationId xmlns:p14="http://schemas.microsoft.com/office/powerpoint/2010/main" val="15717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the system</a:t>
            </a:r>
            <a:endParaRPr lang="en-US" dirty="0"/>
          </a:p>
        </p:txBody>
      </p:sp>
      <p:sp>
        <p:nvSpPr>
          <p:cNvPr id="7" name="TextBox 6"/>
          <p:cNvSpPr txBox="1"/>
          <p:nvPr/>
        </p:nvSpPr>
        <p:spPr>
          <a:xfrm>
            <a:off x="482799" y="2762751"/>
            <a:ext cx="3389069" cy="738664"/>
          </a:xfrm>
          <a:prstGeom prst="rect">
            <a:avLst/>
          </a:prstGeom>
          <a:noFill/>
        </p:spPr>
        <p:txBody>
          <a:bodyPr wrap="none" rtlCol="0">
            <a:spAutoFit/>
          </a:bodyPr>
          <a:lstStyle/>
          <a:p>
            <a:r>
              <a:rPr lang="en-US" sz="2400" b="1" dirty="0">
                <a:solidFill>
                  <a:schemeClr val="accent1">
                    <a:lumMod val="75000"/>
                  </a:schemeClr>
                </a:solidFill>
              </a:rPr>
              <a:t>Cross platform testing</a:t>
            </a:r>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996" y="2517167"/>
            <a:ext cx="701825" cy="614916"/>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5949" y="2298717"/>
            <a:ext cx="2592580" cy="471864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6632" y="2298717"/>
            <a:ext cx="2419470" cy="4185195"/>
          </a:xfrm>
          <a:prstGeom prst="rect">
            <a:avLst/>
          </a:prstGeom>
        </p:spPr>
      </p:pic>
    </p:spTree>
    <p:extLst>
      <p:ext uri="{BB962C8B-B14F-4D97-AF65-F5344CB8AC3E}">
        <p14:creationId xmlns:p14="http://schemas.microsoft.com/office/powerpoint/2010/main" val="11074551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783340" cy="706964"/>
          </a:xfrm>
        </p:spPr>
        <p:txBody>
          <a:bodyPr/>
          <a:lstStyle/>
          <a:p>
            <a:pPr algn="ctr"/>
            <a:r>
              <a:rPr lang="en-US" dirty="0" smtClean="0"/>
              <a:t>Evaluation</a:t>
            </a:r>
            <a:endParaRPr lang="en-US" dirty="0"/>
          </a:p>
        </p:txBody>
      </p:sp>
      <p:sp>
        <p:nvSpPr>
          <p:cNvPr id="3" name="TextBox 2"/>
          <p:cNvSpPr txBox="1"/>
          <p:nvPr/>
        </p:nvSpPr>
        <p:spPr>
          <a:xfrm>
            <a:off x="7867409" y="2622152"/>
            <a:ext cx="1297150" cy="461665"/>
          </a:xfrm>
          <a:prstGeom prst="rect">
            <a:avLst/>
          </a:prstGeom>
          <a:noFill/>
        </p:spPr>
        <p:txBody>
          <a:bodyPr wrap="none" rtlCol="0">
            <a:spAutoFit/>
          </a:bodyPr>
          <a:lstStyle/>
          <a:p>
            <a:r>
              <a:rPr lang="en-US" sz="2400" b="1" dirty="0" smtClean="0">
                <a:solidFill>
                  <a:schemeClr val="accent1">
                    <a:lumMod val="50000"/>
                  </a:schemeClr>
                </a:solidFill>
              </a:rPr>
              <a:t>Failures</a:t>
            </a:r>
            <a:endParaRPr lang="en-US" sz="2400" b="1" dirty="0">
              <a:solidFill>
                <a:schemeClr val="accent1">
                  <a:lumMod val="50000"/>
                </a:schemeClr>
              </a:solidFill>
            </a:endParaRPr>
          </a:p>
        </p:txBody>
      </p:sp>
      <p:sp>
        <p:nvSpPr>
          <p:cNvPr id="4" name="TextBox 3"/>
          <p:cNvSpPr txBox="1"/>
          <p:nvPr/>
        </p:nvSpPr>
        <p:spPr>
          <a:xfrm>
            <a:off x="7115600" y="3090922"/>
            <a:ext cx="2800767" cy="3108543"/>
          </a:xfrm>
          <a:prstGeom prst="rect">
            <a:avLst/>
          </a:prstGeom>
          <a:noFill/>
        </p:spPr>
        <p:txBody>
          <a:bodyPr wrap="none" rtlCol="0">
            <a:spAutoFit/>
          </a:bodyPr>
          <a:lstStyle/>
          <a:p>
            <a:pPr marL="285750" indent="-285750">
              <a:lnSpc>
                <a:spcPct val="200000"/>
              </a:lnSpc>
              <a:buFont typeface="Arial" charset="0"/>
              <a:buChar char="•"/>
            </a:pPr>
            <a:r>
              <a:rPr lang="en-US" sz="2000" dirty="0" err="1" smtClean="0"/>
              <a:t>Pubnub</a:t>
            </a:r>
            <a:r>
              <a:rPr lang="en-US" sz="2000" dirty="0" smtClean="0"/>
              <a:t> restrictions</a:t>
            </a:r>
          </a:p>
          <a:p>
            <a:pPr marL="285750" indent="-285750">
              <a:lnSpc>
                <a:spcPct val="200000"/>
              </a:lnSpc>
              <a:buFont typeface="Arial" charset="0"/>
              <a:buChar char="•"/>
            </a:pPr>
            <a:r>
              <a:rPr lang="en-US" sz="2000" dirty="0" smtClean="0"/>
              <a:t>Error messages</a:t>
            </a:r>
          </a:p>
          <a:p>
            <a:pPr marL="285750" indent="-285750">
              <a:lnSpc>
                <a:spcPct val="200000"/>
              </a:lnSpc>
              <a:buFont typeface="Arial" charset="0"/>
              <a:buChar char="•"/>
            </a:pPr>
            <a:r>
              <a:rPr lang="en-US" sz="2000" dirty="0" smtClean="0"/>
              <a:t>Security</a:t>
            </a:r>
          </a:p>
          <a:p>
            <a:pPr marL="285750" indent="-285750">
              <a:lnSpc>
                <a:spcPct val="200000"/>
              </a:lnSpc>
              <a:buFont typeface="Arial" charset="0"/>
              <a:buChar char="•"/>
            </a:pPr>
            <a:endParaRPr lang="en-US" sz="2000" dirty="0" smtClean="0"/>
          </a:p>
          <a:p>
            <a:pPr marL="285750" indent="-285750">
              <a:lnSpc>
                <a:spcPct val="200000"/>
              </a:lnSpc>
              <a:buFont typeface="Arial" charset="0"/>
              <a:buChar char="•"/>
            </a:pPr>
            <a:endParaRPr lang="en-US" dirty="0"/>
          </a:p>
        </p:txBody>
      </p:sp>
      <p:sp>
        <p:nvSpPr>
          <p:cNvPr id="5" name="TextBox 4"/>
          <p:cNvSpPr txBox="1"/>
          <p:nvPr/>
        </p:nvSpPr>
        <p:spPr>
          <a:xfrm>
            <a:off x="3037758" y="2604619"/>
            <a:ext cx="1721946" cy="461665"/>
          </a:xfrm>
          <a:prstGeom prst="rect">
            <a:avLst/>
          </a:prstGeom>
          <a:noFill/>
        </p:spPr>
        <p:txBody>
          <a:bodyPr wrap="none" rtlCol="0">
            <a:spAutoFit/>
          </a:bodyPr>
          <a:lstStyle/>
          <a:p>
            <a:r>
              <a:rPr lang="en-US" sz="2400" b="1" dirty="0" smtClean="0">
                <a:solidFill>
                  <a:schemeClr val="accent1">
                    <a:lumMod val="50000"/>
                  </a:schemeClr>
                </a:solidFill>
              </a:rPr>
              <a:t>Successes</a:t>
            </a:r>
            <a:endParaRPr lang="en-US" sz="2400" b="1" dirty="0">
              <a:solidFill>
                <a:schemeClr val="accent1">
                  <a:lumMod val="50000"/>
                </a:schemeClr>
              </a:solidFill>
            </a:endParaRPr>
          </a:p>
        </p:txBody>
      </p:sp>
      <p:sp>
        <p:nvSpPr>
          <p:cNvPr id="6" name="TextBox 5"/>
          <p:cNvSpPr txBox="1"/>
          <p:nvPr/>
        </p:nvSpPr>
        <p:spPr>
          <a:xfrm>
            <a:off x="2528501" y="3083817"/>
            <a:ext cx="3523722" cy="3754874"/>
          </a:xfrm>
          <a:prstGeom prst="rect">
            <a:avLst/>
          </a:prstGeom>
          <a:noFill/>
        </p:spPr>
        <p:txBody>
          <a:bodyPr wrap="none" rtlCol="0">
            <a:spAutoFit/>
          </a:bodyPr>
          <a:lstStyle/>
          <a:p>
            <a:pPr marL="285750" indent="-285750">
              <a:lnSpc>
                <a:spcPct val="200000"/>
              </a:lnSpc>
              <a:buFont typeface="Arial" charset="0"/>
              <a:buChar char="•"/>
            </a:pPr>
            <a:r>
              <a:rPr lang="en-US" sz="2000" dirty="0" smtClean="0"/>
              <a:t>Satisfactory interface</a:t>
            </a:r>
          </a:p>
          <a:p>
            <a:pPr marL="285750" indent="-285750">
              <a:lnSpc>
                <a:spcPct val="200000"/>
              </a:lnSpc>
              <a:buFont typeface="Arial" charset="0"/>
              <a:buChar char="•"/>
            </a:pPr>
            <a:r>
              <a:rPr lang="en-US" sz="2000" dirty="0" smtClean="0"/>
              <a:t>Database management</a:t>
            </a:r>
          </a:p>
          <a:p>
            <a:pPr marL="285750" indent="-285750">
              <a:lnSpc>
                <a:spcPct val="200000"/>
              </a:lnSpc>
              <a:buFont typeface="Arial" charset="0"/>
              <a:buChar char="•"/>
            </a:pPr>
            <a:r>
              <a:rPr lang="en-US" sz="2000" dirty="0" smtClean="0"/>
              <a:t>Responsiveness</a:t>
            </a:r>
          </a:p>
          <a:p>
            <a:pPr marL="285750" indent="-285750">
              <a:lnSpc>
                <a:spcPct val="200000"/>
              </a:lnSpc>
              <a:buFont typeface="Arial" charset="0"/>
              <a:buChar char="•"/>
            </a:pPr>
            <a:r>
              <a:rPr lang="en-US" sz="2000" dirty="0" smtClean="0"/>
              <a:t>Chat</a:t>
            </a:r>
          </a:p>
          <a:p>
            <a:pPr marL="742950" lvl="1" indent="-285750">
              <a:buFont typeface="Arial" charset="0"/>
              <a:buChar char="•"/>
            </a:pPr>
            <a:r>
              <a:rPr lang="en-US" sz="2000" dirty="0" smtClean="0"/>
              <a:t>Newsfeed</a:t>
            </a:r>
          </a:p>
          <a:p>
            <a:pPr marL="742950" lvl="1" indent="-285750">
              <a:buFont typeface="Arial" charset="0"/>
              <a:buChar char="•"/>
            </a:pPr>
            <a:r>
              <a:rPr lang="en-US" sz="2000" dirty="0" err="1" smtClean="0"/>
              <a:t>TeaRoom</a:t>
            </a:r>
            <a:endParaRPr lang="en-US" sz="2000" dirty="0" smtClean="0"/>
          </a:p>
          <a:p>
            <a:pPr marL="742950" lvl="1" indent="-285750">
              <a:buFont typeface="Arial" charset="0"/>
              <a:buChar char="•"/>
            </a:pPr>
            <a:r>
              <a:rPr lang="en-US" sz="2000" dirty="0" smtClean="0"/>
              <a:t>Private Chat</a:t>
            </a:r>
          </a:p>
          <a:p>
            <a:pPr marL="285750" indent="-285750">
              <a:buFont typeface="Arial" charset="0"/>
              <a:buChar char="•"/>
            </a:pP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6597" y="2419524"/>
            <a:ext cx="701825" cy="61491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2355" y="2553699"/>
            <a:ext cx="563502" cy="563502"/>
          </a:xfrm>
          <a:prstGeom prst="rect">
            <a:avLst/>
          </a:prstGeom>
        </p:spPr>
      </p:pic>
    </p:spTree>
    <p:extLst>
      <p:ext uri="{BB962C8B-B14F-4D97-AF65-F5344CB8AC3E}">
        <p14:creationId xmlns:p14="http://schemas.microsoft.com/office/powerpoint/2010/main" val="12567278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8" name="TextBox 7"/>
          <p:cNvSpPr txBox="1"/>
          <p:nvPr/>
        </p:nvSpPr>
        <p:spPr>
          <a:xfrm>
            <a:off x="989061" y="2022729"/>
            <a:ext cx="5016117" cy="6247864"/>
          </a:xfrm>
          <a:prstGeom prst="rect">
            <a:avLst/>
          </a:prstGeom>
          <a:noFill/>
        </p:spPr>
        <p:txBody>
          <a:bodyPr wrap="none" rtlCol="0">
            <a:spAutoFit/>
          </a:bodyPr>
          <a:lstStyle/>
          <a:p>
            <a:pPr marL="285750" indent="-285750">
              <a:lnSpc>
                <a:spcPct val="200000"/>
              </a:lnSpc>
              <a:buFont typeface="Arial" charset="0"/>
              <a:buChar char="•"/>
            </a:pPr>
            <a:r>
              <a:rPr lang="en-US" sz="2400" dirty="0" smtClean="0"/>
              <a:t>Improve UI/UX</a:t>
            </a:r>
          </a:p>
          <a:p>
            <a:pPr marL="285750" indent="-285750">
              <a:lnSpc>
                <a:spcPct val="200000"/>
              </a:lnSpc>
              <a:buFont typeface="Arial" charset="0"/>
              <a:buChar char="•"/>
            </a:pPr>
            <a:r>
              <a:rPr lang="en-US" sz="2400" dirty="0" smtClean="0"/>
              <a:t>Facebook </a:t>
            </a:r>
            <a:r>
              <a:rPr lang="en-US" sz="2400" dirty="0" smtClean="0"/>
              <a:t>login</a:t>
            </a:r>
          </a:p>
          <a:p>
            <a:pPr marL="285750" indent="-285750">
              <a:lnSpc>
                <a:spcPct val="200000"/>
              </a:lnSpc>
              <a:buFont typeface="Arial" charset="0"/>
              <a:buChar char="•"/>
            </a:pPr>
            <a:r>
              <a:rPr lang="en-US" sz="2400" dirty="0" smtClean="0"/>
              <a:t>External server</a:t>
            </a:r>
          </a:p>
          <a:p>
            <a:pPr marL="285750" indent="-285750">
              <a:lnSpc>
                <a:spcPct val="200000"/>
              </a:lnSpc>
              <a:buFont typeface="Arial" charset="0"/>
              <a:buChar char="•"/>
            </a:pPr>
            <a:r>
              <a:rPr lang="en-US" sz="2400" dirty="0" err="1" smtClean="0"/>
              <a:t>PubNub</a:t>
            </a:r>
            <a:r>
              <a:rPr lang="en-US" sz="2400" dirty="0" smtClean="0"/>
              <a:t> – multiple channels</a:t>
            </a:r>
          </a:p>
          <a:p>
            <a:pPr marL="285750" indent="-285750">
              <a:lnSpc>
                <a:spcPct val="200000"/>
              </a:lnSpc>
              <a:buFont typeface="Arial" charset="0"/>
              <a:buChar char="•"/>
            </a:pPr>
            <a:r>
              <a:rPr lang="en-US" sz="2400" dirty="0" smtClean="0"/>
              <a:t>Management </a:t>
            </a:r>
            <a:r>
              <a:rPr lang="en-US" sz="2400" dirty="0" smtClean="0"/>
              <a:t>system</a:t>
            </a:r>
          </a:p>
          <a:p>
            <a:pPr marL="285750" indent="-285750">
              <a:lnSpc>
                <a:spcPct val="200000"/>
              </a:lnSpc>
              <a:buFont typeface="Arial" charset="0"/>
              <a:buChar char="•"/>
            </a:pPr>
            <a:r>
              <a:rPr lang="en-US" sz="2400" dirty="0"/>
              <a:t>Make available for </a:t>
            </a:r>
            <a:r>
              <a:rPr lang="en-US" sz="2400" dirty="0" smtClean="0"/>
              <a:t>production</a:t>
            </a:r>
            <a:endParaRPr lang="en-US" sz="2400" dirty="0"/>
          </a:p>
          <a:p>
            <a:pPr marL="285750" indent="-285750">
              <a:lnSpc>
                <a:spcPct val="200000"/>
              </a:lnSpc>
              <a:buFont typeface="Arial" charset="0"/>
              <a:buChar char="•"/>
            </a:pPr>
            <a:endParaRPr lang="en-US" sz="2800" dirty="0" smtClean="0"/>
          </a:p>
          <a:p>
            <a:pPr marL="285750" indent="-285750">
              <a:lnSpc>
                <a:spcPct val="200000"/>
              </a:lnSpc>
              <a:buFont typeface="Arial" charset="0"/>
              <a:buChar char="•"/>
            </a:pPr>
            <a:endParaRPr lang="en-US" sz="2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2184" y="2143499"/>
            <a:ext cx="2783696" cy="506649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1227" y="3770545"/>
            <a:ext cx="1376116" cy="1376116"/>
          </a:xfrm>
          <a:prstGeom prst="rect">
            <a:avLst/>
          </a:prstGeom>
        </p:spPr>
      </p:pic>
    </p:spTree>
    <p:extLst>
      <p:ext uri="{BB962C8B-B14F-4D97-AF65-F5344CB8AC3E}">
        <p14:creationId xmlns:p14="http://schemas.microsoft.com/office/powerpoint/2010/main" val="1062090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2704"/>
            <a:ext cx="12192000" cy="7292702"/>
          </a:xfrm>
          <a:prstGeom prst="rect">
            <a:avLst/>
          </a:prstGeom>
        </p:spPr>
      </p:pic>
      <p:sp>
        <p:nvSpPr>
          <p:cNvPr id="3" name="TextBox 2"/>
          <p:cNvSpPr txBox="1"/>
          <p:nvPr/>
        </p:nvSpPr>
        <p:spPr>
          <a:xfrm>
            <a:off x="0" y="3739505"/>
            <a:ext cx="4956806" cy="461665"/>
          </a:xfrm>
          <a:prstGeom prst="rect">
            <a:avLst/>
          </a:prstGeom>
          <a:noFill/>
        </p:spPr>
        <p:txBody>
          <a:bodyPr wrap="none" rtlCol="0">
            <a:spAutoFit/>
          </a:bodyPr>
          <a:lstStyle/>
          <a:p>
            <a:r>
              <a:rPr lang="en-GB" sz="2400" dirty="0" smtClean="0">
                <a:solidFill>
                  <a:schemeClr val="bg1"/>
                </a:solidFill>
              </a:rPr>
              <a:t>Connect with your co-workers</a:t>
            </a:r>
            <a:r>
              <a:rPr lang="is-IS" sz="2400" dirty="0" smtClean="0">
                <a:solidFill>
                  <a:schemeClr val="bg1"/>
                </a:solidFill>
              </a:rPr>
              <a:t>…</a:t>
            </a:r>
            <a:endParaRPr lang="en-US" sz="2400" dirty="0">
              <a:solidFill>
                <a:schemeClr val="bg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451" y="1242533"/>
            <a:ext cx="4053903" cy="1724953"/>
          </a:xfrm>
          <a:prstGeom prst="rect">
            <a:avLst/>
          </a:prstGeom>
        </p:spPr>
      </p:pic>
    </p:spTree>
    <p:extLst>
      <p:ext uri="{BB962C8B-B14F-4D97-AF65-F5344CB8AC3E}">
        <p14:creationId xmlns:p14="http://schemas.microsoft.com/office/powerpoint/2010/main" val="11427667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&amp; Final Thoughts</a:t>
            </a:r>
            <a:endParaRPr lang="en-US" dirty="0"/>
          </a:p>
        </p:txBody>
      </p:sp>
      <p:sp>
        <p:nvSpPr>
          <p:cNvPr id="8" name="TextBox 7"/>
          <p:cNvSpPr txBox="1"/>
          <p:nvPr/>
        </p:nvSpPr>
        <p:spPr>
          <a:xfrm>
            <a:off x="1385877" y="2316027"/>
            <a:ext cx="3531736" cy="3785652"/>
          </a:xfrm>
          <a:prstGeom prst="rect">
            <a:avLst/>
          </a:prstGeom>
          <a:noFill/>
        </p:spPr>
        <p:txBody>
          <a:bodyPr wrap="none" rtlCol="0">
            <a:spAutoFit/>
          </a:bodyPr>
          <a:lstStyle/>
          <a:p>
            <a:pPr marL="285750" indent="-285750">
              <a:lnSpc>
                <a:spcPct val="200000"/>
              </a:lnSpc>
              <a:buFont typeface="Arial" charset="0"/>
              <a:buChar char="•"/>
            </a:pPr>
            <a:r>
              <a:rPr lang="en-US" sz="2400" dirty="0" smtClean="0"/>
              <a:t>Help remote workers</a:t>
            </a:r>
          </a:p>
          <a:p>
            <a:pPr marL="285750" indent="-285750">
              <a:lnSpc>
                <a:spcPct val="200000"/>
              </a:lnSpc>
              <a:buFont typeface="Arial" charset="0"/>
              <a:buChar char="•"/>
            </a:pPr>
            <a:r>
              <a:rPr lang="en-US" sz="2400" dirty="0" smtClean="0"/>
              <a:t>Keep in touch</a:t>
            </a:r>
          </a:p>
          <a:p>
            <a:pPr marL="285750" indent="-285750">
              <a:lnSpc>
                <a:spcPct val="200000"/>
              </a:lnSpc>
              <a:buFont typeface="Arial" charset="0"/>
              <a:buChar char="•"/>
            </a:pPr>
            <a:r>
              <a:rPr lang="en-US" sz="2400" dirty="0" smtClean="0"/>
              <a:t>Life balance</a:t>
            </a:r>
            <a:endParaRPr lang="en-US" sz="2400" dirty="0"/>
          </a:p>
          <a:p>
            <a:pPr marL="285750" indent="-285750">
              <a:lnSpc>
                <a:spcPct val="200000"/>
              </a:lnSpc>
              <a:buFont typeface="Arial" charset="0"/>
              <a:buChar char="•"/>
            </a:pPr>
            <a:r>
              <a:rPr lang="en-US" sz="2400" dirty="0" smtClean="0"/>
              <a:t>Manage team</a:t>
            </a:r>
          </a:p>
          <a:p>
            <a:pPr marL="285750" indent="-285750">
              <a:lnSpc>
                <a:spcPct val="200000"/>
              </a:lnSpc>
              <a:buFont typeface="Arial" charset="0"/>
              <a:buChar char="•"/>
            </a:pPr>
            <a:r>
              <a:rPr lang="en-US" sz="2400" dirty="0" smtClean="0"/>
              <a:t>Understand others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6186" y="2316027"/>
            <a:ext cx="2592580" cy="4718648"/>
          </a:xfrm>
          <a:prstGeom prst="rect">
            <a:avLst/>
          </a:prstGeom>
        </p:spPr>
      </p:pic>
    </p:spTree>
    <p:extLst>
      <p:ext uri="{BB962C8B-B14F-4D97-AF65-F5344CB8AC3E}">
        <p14:creationId xmlns:p14="http://schemas.microsoft.com/office/powerpoint/2010/main" val="11169848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THANK YOU</a:t>
            </a:r>
            <a:endParaRPr lang="en-US" dirty="0"/>
          </a:p>
        </p:txBody>
      </p:sp>
      <p:sp>
        <p:nvSpPr>
          <p:cNvPr id="5" name="Text Placeholder 4"/>
          <p:cNvSpPr>
            <a:spLocks noGrp="1"/>
          </p:cNvSpPr>
          <p:nvPr>
            <p:ph type="body" sz="half" idx="13"/>
          </p:nvPr>
        </p:nvSpPr>
        <p:spPr/>
        <p:txBody>
          <a:bodyPr>
            <a:noAutofit/>
          </a:bodyPr>
          <a:lstStyle/>
          <a:p>
            <a:pPr algn="ctr"/>
            <a:r>
              <a:rPr lang="en-US" sz="3200" dirty="0" smtClean="0"/>
              <a:t>Q&amp;A</a:t>
            </a:r>
            <a:endParaRPr lang="en-US" sz="3200" dirty="0"/>
          </a:p>
        </p:txBody>
      </p:sp>
      <p:sp>
        <p:nvSpPr>
          <p:cNvPr id="3" name="Text Placeholder 2"/>
          <p:cNvSpPr>
            <a:spLocks noGrp="1"/>
          </p:cNvSpPr>
          <p:nvPr>
            <p:ph type="body" sz="half" idx="2"/>
          </p:nvPr>
        </p:nvSpPr>
        <p:spPr>
          <a:xfrm>
            <a:off x="1154954" y="5524560"/>
            <a:ext cx="9244897" cy="997857"/>
          </a:xfrm>
        </p:spPr>
        <p:txBody>
          <a:bodyPr>
            <a:normAutofit/>
          </a:bodyPr>
          <a:lstStyle/>
          <a:p>
            <a:r>
              <a:rPr lang="en-US" sz="1600" dirty="0" smtClean="0"/>
              <a:t>NATHALIE VON HUTH &amp; LAMAN MAMMADOVA</a:t>
            </a:r>
            <a:endParaRPr lang="en-US" sz="16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9851" y="4199747"/>
            <a:ext cx="1455791" cy="2649626"/>
          </a:xfrm>
          <a:prstGeom prst="rect">
            <a:avLst/>
          </a:prstGeom>
        </p:spPr>
      </p:pic>
    </p:spTree>
    <p:extLst>
      <p:ext uri="{BB962C8B-B14F-4D97-AF65-F5344CB8AC3E}">
        <p14:creationId xmlns:p14="http://schemas.microsoft.com/office/powerpoint/2010/main" val="6573400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904110" cy="706964"/>
          </a:xfrm>
        </p:spPr>
        <p:txBody>
          <a:bodyPr/>
          <a:lstStyle/>
          <a:p>
            <a:pPr algn="ctr"/>
            <a:r>
              <a:rPr lang="en-US" dirty="0" smtClean="0"/>
              <a:t>Problem</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80" y="2557285"/>
            <a:ext cx="1575586" cy="2393697"/>
          </a:xfrm>
          <a:prstGeom prst="rect">
            <a:avLst/>
          </a:prstGeom>
        </p:spPr>
      </p:pic>
      <p:sp>
        <p:nvSpPr>
          <p:cNvPr id="6" name="TextBox 5"/>
          <p:cNvSpPr txBox="1"/>
          <p:nvPr/>
        </p:nvSpPr>
        <p:spPr>
          <a:xfrm>
            <a:off x="3092125" y="3461746"/>
            <a:ext cx="1758815" cy="584775"/>
          </a:xfrm>
          <a:prstGeom prst="rect">
            <a:avLst/>
          </a:prstGeom>
          <a:noFill/>
        </p:spPr>
        <p:txBody>
          <a:bodyPr wrap="none" rtlCol="0">
            <a:spAutoFit/>
          </a:bodyPr>
          <a:lstStyle/>
          <a:p>
            <a:r>
              <a:rPr lang="en-US" sz="3200" b="1" dirty="0" smtClean="0">
                <a:solidFill>
                  <a:schemeClr val="accent1">
                    <a:lumMod val="75000"/>
                  </a:schemeClr>
                </a:solidFill>
              </a:rPr>
              <a:t>Remote</a:t>
            </a:r>
            <a:endParaRPr lang="en-US" sz="3200" b="1" dirty="0">
              <a:solidFill>
                <a:schemeClr val="accent1">
                  <a:lumMod val="75000"/>
                </a:schemeClr>
              </a:solidFill>
            </a:endParaRPr>
          </a:p>
        </p:txBody>
      </p:sp>
      <p:sp>
        <p:nvSpPr>
          <p:cNvPr id="7" name="TextBox 6"/>
          <p:cNvSpPr txBox="1"/>
          <p:nvPr/>
        </p:nvSpPr>
        <p:spPr>
          <a:xfrm>
            <a:off x="7696561" y="3461746"/>
            <a:ext cx="2279791" cy="584775"/>
          </a:xfrm>
          <a:prstGeom prst="rect">
            <a:avLst/>
          </a:prstGeom>
          <a:noFill/>
        </p:spPr>
        <p:txBody>
          <a:bodyPr wrap="none" rtlCol="0">
            <a:spAutoFit/>
          </a:bodyPr>
          <a:lstStyle/>
          <a:p>
            <a:r>
              <a:rPr lang="en-US" sz="3200" b="1" dirty="0" smtClean="0">
                <a:solidFill>
                  <a:schemeClr val="accent1">
                    <a:lumMod val="75000"/>
                  </a:schemeClr>
                </a:solidFill>
              </a:rPr>
              <a:t>Less social</a:t>
            </a:r>
            <a:endParaRPr lang="en-US" sz="3200" b="1" dirty="0">
              <a:solidFill>
                <a:schemeClr val="accent1">
                  <a:lumMod val="75000"/>
                </a:schemeClr>
              </a:solidFill>
            </a:endParaRPr>
          </a:p>
        </p:txBody>
      </p:sp>
      <p:sp>
        <p:nvSpPr>
          <p:cNvPr id="8" name="TextBox 7"/>
          <p:cNvSpPr txBox="1"/>
          <p:nvPr/>
        </p:nvSpPr>
        <p:spPr>
          <a:xfrm>
            <a:off x="4965369" y="5304640"/>
            <a:ext cx="2395207" cy="584775"/>
          </a:xfrm>
          <a:prstGeom prst="rect">
            <a:avLst/>
          </a:prstGeom>
          <a:noFill/>
        </p:spPr>
        <p:txBody>
          <a:bodyPr wrap="none" rtlCol="0">
            <a:spAutoFit/>
          </a:bodyPr>
          <a:lstStyle/>
          <a:p>
            <a:r>
              <a:rPr lang="en-US" sz="3200" b="1" dirty="0" smtClean="0">
                <a:solidFill>
                  <a:schemeClr val="accent1">
                    <a:lumMod val="75000"/>
                  </a:schemeClr>
                </a:solidFill>
              </a:rPr>
              <a:t>Team Work</a:t>
            </a:r>
            <a:endParaRPr lang="en-US" sz="3200" b="1" dirty="0">
              <a:solidFill>
                <a:schemeClr val="accent1">
                  <a:lumMod val="75000"/>
                </a:schemeClr>
              </a:solidFill>
            </a:endParaRPr>
          </a:p>
        </p:txBody>
      </p:sp>
    </p:spTree>
    <p:extLst>
      <p:ext uri="{BB962C8B-B14F-4D97-AF65-F5344CB8AC3E}">
        <p14:creationId xmlns:p14="http://schemas.microsoft.com/office/powerpoint/2010/main" val="1720128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6482951" y="1245476"/>
            <a:ext cx="2491699" cy="1940034"/>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4766" y="4162097"/>
            <a:ext cx="2226597" cy="2119586"/>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87855" y="3185510"/>
            <a:ext cx="1686911" cy="1245476"/>
          </a:xfrm>
          <a:prstGeom prst="rect">
            <a:avLst/>
          </a:prstGeom>
        </p:spPr>
      </p:pic>
      <p:sp>
        <p:nvSpPr>
          <p:cNvPr id="15" name="TextBox 14"/>
          <p:cNvSpPr txBox="1"/>
          <p:nvPr/>
        </p:nvSpPr>
        <p:spPr>
          <a:xfrm>
            <a:off x="1040358" y="1546090"/>
            <a:ext cx="4326826" cy="4524315"/>
          </a:xfrm>
          <a:prstGeom prst="rect">
            <a:avLst/>
          </a:prstGeom>
          <a:noFill/>
        </p:spPr>
        <p:txBody>
          <a:bodyPr wrap="none" rtlCol="0">
            <a:spAutoFit/>
          </a:bodyPr>
          <a:lstStyle/>
          <a:p>
            <a:pPr marL="285750" indent="-285750">
              <a:buFont typeface="Arial" charset="0"/>
              <a:buChar char="•"/>
            </a:pPr>
            <a:r>
              <a:rPr lang="en-US" sz="3200" dirty="0" smtClean="0">
                <a:solidFill>
                  <a:schemeClr val="bg1"/>
                </a:solidFill>
              </a:rPr>
              <a:t>Login</a:t>
            </a:r>
          </a:p>
          <a:p>
            <a:pPr marL="285750" indent="-285750">
              <a:buFont typeface="Arial" charset="0"/>
              <a:buChar char="•"/>
            </a:pPr>
            <a:r>
              <a:rPr lang="en-US" sz="3200" dirty="0">
                <a:solidFill>
                  <a:schemeClr val="bg1"/>
                </a:solidFill>
              </a:rPr>
              <a:t>Create </a:t>
            </a:r>
            <a:r>
              <a:rPr lang="en-US" sz="3200" dirty="0" smtClean="0">
                <a:solidFill>
                  <a:schemeClr val="bg1"/>
                </a:solidFill>
              </a:rPr>
              <a:t>Team</a:t>
            </a:r>
          </a:p>
          <a:p>
            <a:pPr marL="285750" indent="-285750">
              <a:buFont typeface="Arial" charset="0"/>
              <a:buChar char="•"/>
            </a:pPr>
            <a:r>
              <a:rPr lang="en-US" sz="3200" dirty="0" smtClean="0">
                <a:solidFill>
                  <a:schemeClr val="bg1"/>
                </a:solidFill>
              </a:rPr>
              <a:t>News feed</a:t>
            </a:r>
          </a:p>
          <a:p>
            <a:pPr marL="285750" indent="-285750">
              <a:buFont typeface="Arial" charset="0"/>
              <a:buChar char="•"/>
            </a:pPr>
            <a:r>
              <a:rPr lang="en-US" sz="3200" dirty="0" smtClean="0">
                <a:solidFill>
                  <a:schemeClr val="bg1"/>
                </a:solidFill>
              </a:rPr>
              <a:t>Messaging</a:t>
            </a:r>
          </a:p>
          <a:p>
            <a:pPr marL="285750" indent="-285750">
              <a:buFont typeface="Arial" charset="0"/>
              <a:buChar char="•"/>
            </a:pPr>
            <a:r>
              <a:rPr lang="en-US" sz="3200" dirty="0" err="1" smtClean="0">
                <a:solidFill>
                  <a:schemeClr val="bg1"/>
                </a:solidFill>
              </a:rPr>
              <a:t>TeaRoom</a:t>
            </a:r>
            <a:endParaRPr lang="en-US" sz="3200" dirty="0" smtClean="0">
              <a:solidFill>
                <a:schemeClr val="bg1"/>
              </a:solidFill>
            </a:endParaRPr>
          </a:p>
          <a:p>
            <a:pPr marL="285750" indent="-285750">
              <a:buFont typeface="Arial" charset="0"/>
              <a:buChar char="•"/>
            </a:pPr>
            <a:r>
              <a:rPr lang="en-US" sz="3200" dirty="0" smtClean="0">
                <a:solidFill>
                  <a:schemeClr val="bg1"/>
                </a:solidFill>
              </a:rPr>
              <a:t>User Page</a:t>
            </a:r>
          </a:p>
          <a:p>
            <a:pPr marL="914400" lvl="1" indent="-457200">
              <a:buFont typeface="Wingdings" charset="2"/>
              <a:buChar char="§"/>
            </a:pPr>
            <a:r>
              <a:rPr lang="en-US" sz="3200" dirty="0" smtClean="0">
                <a:solidFill>
                  <a:schemeClr val="bg1"/>
                </a:solidFill>
              </a:rPr>
              <a:t>Mood status</a:t>
            </a:r>
          </a:p>
          <a:p>
            <a:pPr marL="914400" lvl="1" indent="-457200">
              <a:buFont typeface="Wingdings" charset="2"/>
              <a:buChar char="§"/>
            </a:pPr>
            <a:r>
              <a:rPr lang="en-US" sz="3200" dirty="0" smtClean="0">
                <a:solidFill>
                  <a:schemeClr val="bg1"/>
                </a:solidFill>
              </a:rPr>
              <a:t>Sharing location</a:t>
            </a:r>
          </a:p>
          <a:p>
            <a:pPr marL="914400" lvl="1" indent="-457200">
              <a:buFont typeface="Wingdings" charset="2"/>
              <a:buChar char="§"/>
            </a:pPr>
            <a:r>
              <a:rPr lang="en-US" sz="3200" dirty="0" smtClean="0">
                <a:solidFill>
                  <a:schemeClr val="bg1"/>
                </a:solidFill>
              </a:rPr>
              <a:t>Sharing status</a:t>
            </a:r>
          </a:p>
        </p:txBody>
      </p:sp>
      <p:sp>
        <p:nvSpPr>
          <p:cNvPr id="17" name="Title 1"/>
          <p:cNvSpPr>
            <a:spLocks noGrp="1"/>
          </p:cNvSpPr>
          <p:nvPr>
            <p:ph type="title"/>
          </p:nvPr>
        </p:nvSpPr>
        <p:spPr>
          <a:xfrm>
            <a:off x="813353" y="627849"/>
            <a:ext cx="8761413" cy="706964"/>
          </a:xfrm>
        </p:spPr>
        <p:txBody>
          <a:bodyPr/>
          <a:lstStyle/>
          <a:p>
            <a:r>
              <a:rPr lang="en-US" dirty="0">
                <a:solidFill>
                  <a:schemeClr val="bg1"/>
                </a:solidFill>
              </a:rPr>
              <a:t>Key Requirements</a:t>
            </a:r>
          </a:p>
        </p:txBody>
      </p:sp>
    </p:spTree>
    <p:extLst>
      <p:ext uri="{BB962C8B-B14F-4D97-AF65-F5344CB8AC3E}">
        <p14:creationId xmlns:p14="http://schemas.microsoft.com/office/powerpoint/2010/main" val="11093886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886857" cy="706964"/>
          </a:xfrm>
        </p:spPr>
        <p:txBody>
          <a:bodyPr/>
          <a:lstStyle/>
          <a:p>
            <a:pPr algn="ctr"/>
            <a:r>
              <a:rPr lang="en-US" dirty="0" smtClean="0"/>
              <a:t>Login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109" y="2381450"/>
            <a:ext cx="2611846" cy="475371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665" y="2416515"/>
            <a:ext cx="2592580" cy="4718648"/>
          </a:xfrm>
          <a:prstGeom prst="rect">
            <a:avLst/>
          </a:prstGeom>
        </p:spPr>
      </p:pic>
    </p:spTree>
    <p:extLst>
      <p:ext uri="{BB962C8B-B14F-4D97-AF65-F5344CB8AC3E}">
        <p14:creationId xmlns:p14="http://schemas.microsoft.com/office/powerpoint/2010/main" val="7092861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886857" cy="706964"/>
          </a:xfrm>
        </p:spPr>
        <p:txBody>
          <a:bodyPr/>
          <a:lstStyle/>
          <a:p>
            <a:pPr algn="ctr"/>
            <a:r>
              <a:rPr lang="en-US" dirty="0" smtClean="0"/>
              <a:t>Teams &amp; Feelings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135" y="2230597"/>
            <a:ext cx="2731938" cy="497228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642" y="2187306"/>
            <a:ext cx="2662927" cy="498365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3714" y="2294455"/>
            <a:ext cx="2696852" cy="4908430"/>
          </a:xfrm>
          <a:prstGeom prst="rect">
            <a:avLst/>
          </a:prstGeom>
        </p:spPr>
      </p:pic>
    </p:spTree>
    <p:extLst>
      <p:ext uri="{BB962C8B-B14F-4D97-AF65-F5344CB8AC3E}">
        <p14:creationId xmlns:p14="http://schemas.microsoft.com/office/powerpoint/2010/main" val="17089454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886857" cy="706964"/>
          </a:xfrm>
        </p:spPr>
        <p:txBody>
          <a:bodyPr/>
          <a:lstStyle/>
          <a:p>
            <a:pPr algn="ctr"/>
            <a:r>
              <a:rPr lang="en-US" dirty="0" smtClean="0"/>
              <a:t>Newsfeed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6" y="2136564"/>
            <a:ext cx="2783696" cy="5066491"/>
          </a:xfrm>
          <a:prstGeom prst="rect">
            <a:avLst/>
          </a:prstGeom>
        </p:spPr>
      </p:pic>
    </p:spTree>
    <p:extLst>
      <p:ext uri="{BB962C8B-B14F-4D97-AF65-F5344CB8AC3E}">
        <p14:creationId xmlns:p14="http://schemas.microsoft.com/office/powerpoint/2010/main" val="2185780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886857" cy="706964"/>
          </a:xfrm>
        </p:spPr>
        <p:txBody>
          <a:bodyPr/>
          <a:lstStyle/>
          <a:p>
            <a:pPr algn="ctr"/>
            <a:r>
              <a:rPr lang="en-US" dirty="0" err="1" smtClean="0"/>
              <a:t>TeaRoom</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7" y="2111953"/>
            <a:ext cx="2844616" cy="5177368"/>
          </a:xfrm>
          <a:prstGeom prst="rect">
            <a:avLst/>
          </a:prstGeom>
        </p:spPr>
      </p:pic>
    </p:spTree>
    <p:extLst>
      <p:ext uri="{BB962C8B-B14F-4D97-AF65-F5344CB8AC3E}">
        <p14:creationId xmlns:p14="http://schemas.microsoft.com/office/powerpoint/2010/main" val="21332790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886857" cy="706964"/>
          </a:xfrm>
        </p:spPr>
        <p:txBody>
          <a:bodyPr/>
          <a:lstStyle/>
          <a:p>
            <a:pPr algn="ctr"/>
            <a:r>
              <a:rPr lang="en-US" dirty="0" smtClean="0"/>
              <a:t>Private Chat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8382" y="2104843"/>
            <a:ext cx="2848521" cy="518447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474" y="2104843"/>
            <a:ext cx="2848521" cy="5184475"/>
          </a:xfrm>
          <a:prstGeom prst="rect">
            <a:avLst/>
          </a:prstGeom>
        </p:spPr>
      </p:pic>
    </p:spTree>
    <p:extLst>
      <p:ext uri="{BB962C8B-B14F-4D97-AF65-F5344CB8AC3E}">
        <p14:creationId xmlns:p14="http://schemas.microsoft.com/office/powerpoint/2010/main" val="8948235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332</TotalTime>
  <Words>1012</Words>
  <Application>Microsoft Macintosh PowerPoint</Application>
  <PresentationFormat>Widescreen</PresentationFormat>
  <Paragraphs>142</Paragraphs>
  <Slides>21</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Century Gothic</vt:lpstr>
      <vt:lpstr>Wingdings</vt:lpstr>
      <vt:lpstr>Wingdings 3</vt:lpstr>
      <vt:lpstr>Arial</vt:lpstr>
      <vt:lpstr>Ion Boardroom</vt:lpstr>
      <vt:lpstr>Workplace of the future</vt:lpstr>
      <vt:lpstr>PowerPoint Presentation</vt:lpstr>
      <vt:lpstr>Problem</vt:lpstr>
      <vt:lpstr>Key Requirements</vt:lpstr>
      <vt:lpstr>Login</vt:lpstr>
      <vt:lpstr>Teams &amp; Feelings</vt:lpstr>
      <vt:lpstr>Newsfeed</vt:lpstr>
      <vt:lpstr>TeaRoom</vt:lpstr>
      <vt:lpstr>Private Chat</vt:lpstr>
      <vt:lpstr>User Page</vt:lpstr>
      <vt:lpstr>Development– Front end</vt:lpstr>
      <vt:lpstr>Converting to mobile app</vt:lpstr>
      <vt:lpstr>Development– Back end</vt:lpstr>
      <vt:lpstr>Architecture Flow</vt:lpstr>
      <vt:lpstr>Testing the system</vt:lpstr>
      <vt:lpstr>Testing the system</vt:lpstr>
      <vt:lpstr>Testing the system</vt:lpstr>
      <vt:lpstr>Evaluation</vt:lpstr>
      <vt:lpstr>Future directions</vt:lpstr>
      <vt:lpstr>Conclusion &amp; Final Thoughts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of the future</dc:title>
  <dc:creator>Mammadova, Laman</dc:creator>
  <cp:lastModifiedBy>Von Huth, Nathalie</cp:lastModifiedBy>
  <cp:revision>48</cp:revision>
  <dcterms:created xsi:type="dcterms:W3CDTF">2016-04-24T16:42:18Z</dcterms:created>
  <dcterms:modified xsi:type="dcterms:W3CDTF">2016-04-26T17:39:29Z</dcterms:modified>
</cp:coreProperties>
</file>